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0"/>
  </p:notesMasterIdLst>
  <p:sldIdLst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24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72547C-328D-4A89-B1A7-12EA2DCF696B}" v="408" dt="2026-03-05T06:19:34.9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437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prazer, Nicole" userId="f0de34ae-8cba-490b-8054-e24229080ca8" providerId="ADAL" clId="{F972547C-328D-4A89-B1A7-12EA2DCF696B}"/>
    <pc:docChg chg="modSld">
      <pc:chgData name="Deprazer, Nicole" userId="f0de34ae-8cba-490b-8054-e24229080ca8" providerId="ADAL" clId="{F972547C-328D-4A89-B1A7-12EA2DCF696B}" dt="2026-03-05T06:19:34.904" v="426" actId="20577"/>
      <pc:docMkLst>
        <pc:docMk/>
      </pc:docMkLst>
      <pc:sldChg chg="modSp mod">
        <pc:chgData name="Deprazer, Nicole" userId="f0de34ae-8cba-490b-8054-e24229080ca8" providerId="ADAL" clId="{F972547C-328D-4A89-B1A7-12EA2DCF696B}" dt="2026-03-05T06:18:20.876" v="424" actId="14100"/>
        <pc:sldMkLst>
          <pc:docMk/>
          <pc:sldMk cId="2850290314" sldId="259"/>
        </pc:sldMkLst>
        <pc:spChg chg="mod">
          <ac:chgData name="Deprazer, Nicole" userId="f0de34ae-8cba-490b-8054-e24229080ca8" providerId="ADAL" clId="{F972547C-328D-4A89-B1A7-12EA2DCF696B}" dt="2026-03-05T06:18:20.876" v="424" actId="14100"/>
          <ac:spMkLst>
            <pc:docMk/>
            <pc:sldMk cId="2850290314" sldId="259"/>
            <ac:spMk id="7" creationId="{545F424B-3A1D-4D46-8144-D65D1A061D46}"/>
          </ac:spMkLst>
        </pc:spChg>
        <pc:spChg chg="mod">
          <ac:chgData name="Deprazer, Nicole" userId="f0de34ae-8cba-490b-8054-e24229080ca8" providerId="ADAL" clId="{F972547C-328D-4A89-B1A7-12EA2DCF696B}" dt="2026-02-23T04:02:10.120" v="2" actId="207"/>
          <ac:spMkLst>
            <pc:docMk/>
            <pc:sldMk cId="2850290314" sldId="259"/>
            <ac:spMk id="10" creationId="{259B9DCB-B059-47B6-848E-B4B12A9B0758}"/>
          </ac:spMkLst>
        </pc:spChg>
      </pc:sldChg>
      <pc:sldChg chg="modSp">
        <pc:chgData name="Deprazer, Nicole" userId="f0de34ae-8cba-490b-8054-e24229080ca8" providerId="ADAL" clId="{F972547C-328D-4A89-B1A7-12EA2DCF696B}" dt="2026-02-23T04:18:52.892" v="102" actId="6549"/>
        <pc:sldMkLst>
          <pc:docMk/>
          <pc:sldMk cId="4137702212" sldId="260"/>
        </pc:sldMkLst>
        <pc:spChg chg="mod">
          <ac:chgData name="Deprazer, Nicole" userId="f0de34ae-8cba-490b-8054-e24229080ca8" providerId="ADAL" clId="{F972547C-328D-4A89-B1A7-12EA2DCF696B}" dt="2026-02-23T04:18:52.892" v="102" actId="6549"/>
          <ac:spMkLst>
            <pc:docMk/>
            <pc:sldMk cId="4137702212" sldId="260"/>
            <ac:spMk id="10" creationId="{08C04878-A8E8-B129-1BD2-444FB9124531}"/>
          </ac:spMkLst>
        </pc:spChg>
      </pc:sldChg>
      <pc:sldChg chg="modSp mod">
        <pc:chgData name="Deprazer, Nicole" userId="f0de34ae-8cba-490b-8054-e24229080ca8" providerId="ADAL" clId="{F972547C-328D-4A89-B1A7-12EA2DCF696B}" dt="2026-02-23T04:39:27.318" v="420" actId="1036"/>
        <pc:sldMkLst>
          <pc:docMk/>
          <pc:sldMk cId="3477743875" sldId="261"/>
        </pc:sldMkLst>
        <pc:spChg chg="mod">
          <ac:chgData name="Deprazer, Nicole" userId="f0de34ae-8cba-490b-8054-e24229080ca8" providerId="ADAL" clId="{F972547C-328D-4A89-B1A7-12EA2DCF696B}" dt="2026-02-23T04:39:21.042" v="414" actId="1036"/>
          <ac:spMkLst>
            <pc:docMk/>
            <pc:sldMk cId="3477743875" sldId="261"/>
            <ac:spMk id="6" creationId="{9490D77E-E64B-457A-BAD2-D62978890FD8}"/>
          </ac:spMkLst>
        </pc:spChg>
        <pc:spChg chg="mod">
          <ac:chgData name="Deprazer, Nicole" userId="f0de34ae-8cba-490b-8054-e24229080ca8" providerId="ADAL" clId="{F972547C-328D-4A89-B1A7-12EA2DCF696B}" dt="2026-02-23T04:39:27.318" v="420" actId="1036"/>
          <ac:spMkLst>
            <pc:docMk/>
            <pc:sldMk cId="3477743875" sldId="261"/>
            <ac:spMk id="7" creationId="{AB7057DE-2F2B-5992-AAEA-6D117BDA8DDC}"/>
          </ac:spMkLst>
        </pc:spChg>
      </pc:sldChg>
      <pc:sldChg chg="modSp">
        <pc:chgData name="Deprazer, Nicole" userId="f0de34ae-8cba-490b-8054-e24229080ca8" providerId="ADAL" clId="{F972547C-328D-4A89-B1A7-12EA2DCF696B}" dt="2026-03-05T06:19:34.904" v="426" actId="20577"/>
        <pc:sldMkLst>
          <pc:docMk/>
          <pc:sldMk cId="2719268131" sldId="262"/>
        </pc:sldMkLst>
        <pc:spChg chg="mod">
          <ac:chgData name="Deprazer, Nicole" userId="f0de34ae-8cba-490b-8054-e24229080ca8" providerId="ADAL" clId="{F972547C-328D-4A89-B1A7-12EA2DCF696B}" dt="2026-03-05T06:19:34.904" v="426" actId="20577"/>
          <ac:spMkLst>
            <pc:docMk/>
            <pc:sldMk cId="2719268131" sldId="262"/>
            <ac:spMk id="6" creationId="{FC367C2C-BEA4-4F9F-A7A3-9D5CF72A887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A63B20-F05F-4304-818C-447E5E31832B}" type="datetimeFigureOut">
              <a:rPr lang="en-AU" smtClean="0"/>
              <a:t>26/02/2026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3BB01-9415-4086-99EC-6F6F6C55ACA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47525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00A34-18C2-423B-B7B9-663ECA6438CB}" type="datetime1">
              <a:rPr lang="en-AU" smtClean="0"/>
              <a:t>26/02/2026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6518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646D1-52F1-4A38-8EA2-CD3A2A1F2DED}" type="datetime1">
              <a:rPr lang="en-AU" smtClean="0"/>
              <a:t>26/02/2026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09844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9097F-2517-4842-AECF-C67BC183F857}" type="datetime1">
              <a:rPr lang="en-AU" smtClean="0"/>
              <a:t>26/02/2026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44022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8784F-2CC0-4475-AD45-788D718C934B}" type="datetime1">
              <a:rPr lang="en-AU" smtClean="0"/>
              <a:t>26/02/2026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06082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F3A7A-E53F-44FD-A647-8A09E84298D2}" type="datetime1">
              <a:rPr lang="en-AU" smtClean="0"/>
              <a:t>26/02/2026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922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45104-BC1A-4D69-A55B-BF6BA03AC29B}" type="datetime1">
              <a:rPr lang="en-AU" smtClean="0"/>
              <a:t>26/02/2026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20299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1F236-8308-47EB-B0ED-7AB55B5833EF}" type="datetime1">
              <a:rPr lang="en-AU" smtClean="0"/>
              <a:t>26/02/2026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39157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C8F74-3661-4861-997F-2963FC742B36}" type="datetime1">
              <a:rPr lang="en-AU" smtClean="0"/>
              <a:t>26/02/2026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8071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54942-56E8-439D-9D65-CAFB69542BDA}" type="datetime1">
              <a:rPr lang="en-AU" smtClean="0"/>
              <a:t>26/02/2026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00897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92D46-DF82-440D-A647-544B561E1D97}" type="datetime1">
              <a:rPr lang="en-AU" smtClean="0"/>
              <a:t>26/02/2026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83054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801CE-A37B-4DD7-B192-683B65442F4B}" type="datetime1">
              <a:rPr lang="en-AU" smtClean="0"/>
              <a:t>26/02/2026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9312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4F8C7-8701-4197-855E-DDC1755BBED0}" type="datetime1">
              <a:rPr lang="en-AU" smtClean="0"/>
              <a:t>26/02/2026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88224" y="6597352"/>
            <a:ext cx="2133600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1F8F8F17-669E-4508-8238-16CB05834727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93853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ohwa-cm.hdwa.health.wa.gov.au/~/media/Files/HealthyWA/New/hierarchy-of-decision-makers.pdf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ACP@health.wa.gov.au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ealthywa.wa.gov.au/AdvanceHealthDirectiv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10D148B0-D9E0-4BB2-9996-0BB3C50B2E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929" y="297497"/>
            <a:ext cx="3371850" cy="8382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1</a:t>
            </a:fld>
            <a:endParaRPr lang="en-AU"/>
          </a:p>
        </p:txBody>
      </p:sp>
      <p:pic>
        <p:nvPicPr>
          <p:cNvPr id="5" name="Picture 4" descr="C:\Users\he10732\Desktop\Take 5 (4).jpg">
            <a:extLst>
              <a:ext uri="{FF2B5EF4-FFF2-40B4-BE49-F238E27FC236}">
                <a16:creationId xmlns:a16="http://schemas.microsoft.com/office/drawing/2014/main" id="{A73BDF9C-5064-44C3-871F-98C2E1E691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8752" y="28434"/>
            <a:ext cx="2448272" cy="1207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B90C5A-021F-4A25-B970-74C3C0DE79A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38807" y="1005181"/>
            <a:ext cx="66819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400" b="1" i="0" u="none" strike="noStrike" kern="1200" cap="none" spc="0" normalizeH="0" baseline="0" noProof="0" dirty="0">
                <a:ln>
                  <a:noFill/>
                </a:ln>
                <a:solidFill>
                  <a:srgbClr val="5A2476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Advance Health Directives (</a:t>
            </a:r>
            <a:r>
              <a:rPr kumimoji="0" lang="en-AU" sz="4400" b="1" i="0" u="none" strike="noStrike" kern="1200" cap="none" spc="0" normalizeH="0" baseline="0" noProof="0">
                <a:ln>
                  <a:noFill/>
                </a:ln>
                <a:solidFill>
                  <a:srgbClr val="5A2476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AHD)</a:t>
            </a:r>
            <a:endParaRPr kumimoji="0" lang="en-AU" sz="4400" i="0" u="none" strike="noStrike" kern="1200" cap="none" spc="0" normalizeH="0" baseline="0" noProof="0" dirty="0">
              <a:ln>
                <a:noFill/>
              </a:ln>
              <a:solidFill>
                <a:srgbClr val="5A2476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4000" b="1" dirty="0">
              <a:solidFill>
                <a:srgbClr val="5A2476"/>
              </a:solidFill>
              <a:latin typeface="Arial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45F424B-3A1D-4D46-8144-D65D1A061D46}"/>
              </a:ext>
            </a:extLst>
          </p:cNvPr>
          <p:cNvSpPr/>
          <p:nvPr/>
        </p:nvSpPr>
        <p:spPr>
          <a:xfrm>
            <a:off x="241193" y="2492896"/>
            <a:ext cx="4616082" cy="302433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 AHD is a voluntary, person-led legal document completed by a competent adult that specifies the treatment(s) for which consent is provided or refused under specific circumstances.</a:t>
            </a:r>
          </a:p>
          <a:p>
            <a:pPr algn="ctr"/>
            <a:endParaRPr lang="en-AU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ctr">
              <a:defRPr/>
            </a:pPr>
            <a:r>
              <a:rPr lang="en-AU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 a valid AHD exists, it must be used to guide treatment if the person is assessed as lacking capacity to make their own judgements or communicate their decisions.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A083491-40C5-4273-9ABD-1AFC343643BC}"/>
              </a:ext>
            </a:extLst>
          </p:cNvPr>
          <p:cNvGrpSpPr/>
          <p:nvPr/>
        </p:nvGrpSpPr>
        <p:grpSpPr>
          <a:xfrm>
            <a:off x="5015470" y="2028809"/>
            <a:ext cx="4021026" cy="1783444"/>
            <a:chOff x="1635" y="54811"/>
            <a:chExt cx="4021026" cy="1783444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4D137164-C0D7-4CF4-81B0-4CB7FBBE8E9F}"/>
                </a:ext>
              </a:extLst>
            </p:cNvPr>
            <p:cNvSpPr/>
            <p:nvPr/>
          </p:nvSpPr>
          <p:spPr>
            <a:xfrm>
              <a:off x="1635" y="54811"/>
              <a:ext cx="4021026" cy="1783444"/>
            </a:xfrm>
            <a:prstGeom prst="roundRect">
              <a:avLst>
                <a:gd name="adj" fmla="val 10000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AU"/>
            </a:p>
          </p:txBody>
        </p:sp>
        <p:sp>
          <p:nvSpPr>
            <p:cNvPr id="10" name="Rectangle: Rounded Corners 4">
              <a:extLst>
                <a:ext uri="{FF2B5EF4-FFF2-40B4-BE49-F238E27FC236}">
                  <a16:creationId xmlns:a16="http://schemas.microsoft.com/office/drawing/2014/main" id="{259B9DCB-B059-47B6-848E-B4B12A9B0758}"/>
                </a:ext>
              </a:extLst>
            </p:cNvPr>
            <p:cNvSpPr txBox="1"/>
            <p:nvPr/>
          </p:nvSpPr>
          <p:spPr>
            <a:xfrm>
              <a:off x="53870" y="107046"/>
              <a:ext cx="3916556" cy="16789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4290" tIns="22860" rIns="34290" bIns="22860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AU" sz="1800" b="0" kern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Health professionals have legal responsibilities to ask about and enact the treatment decisions within the AHD. </a:t>
              </a:r>
            </a:p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AU" sz="1800" b="1" kern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Asking about AHDs is a part of goals of patient care </a:t>
              </a:r>
              <a:r>
                <a:rPr lang="en-AU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</a:t>
              </a:r>
              <a:r>
                <a:rPr lang="en-AU" sz="1800" b="1" kern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iscussions.</a:t>
              </a:r>
            </a:p>
          </p:txBody>
        </p:sp>
      </p:grpSp>
      <p:sp>
        <p:nvSpPr>
          <p:cNvPr id="18" name="Straight Connector 3">
            <a:extLst>
              <a:ext uri="{FF2B5EF4-FFF2-40B4-BE49-F238E27FC236}">
                <a16:creationId xmlns:a16="http://schemas.microsoft.com/office/drawing/2014/main" id="{3207A74F-F9A2-478A-B313-E09812AEC96C}"/>
              </a:ext>
            </a:extLst>
          </p:cNvPr>
          <p:cNvSpPr/>
          <p:nvPr/>
        </p:nvSpPr>
        <p:spPr>
          <a:xfrm>
            <a:off x="5519526" y="3812253"/>
            <a:ext cx="402102" cy="2110398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110398"/>
                </a:lnTo>
                <a:lnTo>
                  <a:pt x="402102" y="2110398"/>
                </a:lnTo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AU"/>
          </a:p>
        </p:txBody>
      </p:sp>
      <p:sp>
        <p:nvSpPr>
          <p:cNvPr id="19" name="Straight Connector 3">
            <a:extLst>
              <a:ext uri="{FF2B5EF4-FFF2-40B4-BE49-F238E27FC236}">
                <a16:creationId xmlns:a16="http://schemas.microsoft.com/office/drawing/2014/main" id="{D6EDE1D6-3622-462E-A546-A0C6CB72FF5B}"/>
              </a:ext>
            </a:extLst>
          </p:cNvPr>
          <p:cNvSpPr/>
          <p:nvPr/>
        </p:nvSpPr>
        <p:spPr>
          <a:xfrm>
            <a:off x="5526954" y="3812253"/>
            <a:ext cx="402102" cy="791399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791399"/>
                </a:lnTo>
                <a:lnTo>
                  <a:pt x="402102" y="791399"/>
                </a:lnTo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AU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0D2D77F-6045-4102-890A-623D92A9C60B}"/>
              </a:ext>
            </a:extLst>
          </p:cNvPr>
          <p:cNvGrpSpPr/>
          <p:nvPr/>
        </p:nvGrpSpPr>
        <p:grpSpPr>
          <a:xfrm>
            <a:off x="5916657" y="3978009"/>
            <a:ext cx="2428757" cy="1055199"/>
            <a:chOff x="805841" y="2102056"/>
            <a:chExt cx="2443670" cy="1055199"/>
          </a:xfrm>
        </p:grpSpPr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E8992EA4-0DCC-4F5A-A321-D5C69268DBB5}"/>
                </a:ext>
              </a:extLst>
            </p:cNvPr>
            <p:cNvSpPr/>
            <p:nvPr/>
          </p:nvSpPr>
          <p:spPr>
            <a:xfrm>
              <a:off x="805841" y="2102056"/>
              <a:ext cx="2433728" cy="1055199"/>
            </a:xfrm>
            <a:prstGeom prst="roundRect">
              <a:avLst>
                <a:gd name="adj" fmla="val 10000"/>
              </a:avLst>
            </a:prstGeom>
            <a:solidFill>
              <a:srgbClr val="393C71">
                <a:lumMod val="60000"/>
                <a:lumOff val="40000"/>
                <a:alpha val="90000"/>
              </a:srgbClr>
            </a:solidFill>
            <a:ln w="254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/>
            <a:lstStyle/>
            <a:p>
              <a:endParaRPr lang="en-AU"/>
            </a:p>
          </p:txBody>
        </p:sp>
        <p:sp>
          <p:nvSpPr>
            <p:cNvPr id="22" name="Rectangle: Rounded Corners 4">
              <a:extLst>
                <a:ext uri="{FF2B5EF4-FFF2-40B4-BE49-F238E27FC236}">
                  <a16:creationId xmlns:a16="http://schemas.microsoft.com/office/drawing/2014/main" id="{0CAD7982-6410-4E61-B1F5-F0F26079837F}"/>
                </a:ext>
              </a:extLst>
            </p:cNvPr>
            <p:cNvSpPr txBox="1"/>
            <p:nvPr/>
          </p:nvSpPr>
          <p:spPr>
            <a:xfrm>
              <a:off x="877595" y="2157564"/>
              <a:ext cx="2371916" cy="99338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36195" tIns="24130" rIns="36195" bIns="24130" numCol="1" spcCol="1270" anchor="ctr" anchorCtr="0">
              <a:noAutofit/>
            </a:bodyPr>
            <a:lstStyle/>
            <a:p>
              <a:pPr marL="0" marR="0" lvl="0" indent="0" algn="ctr" defTabSz="8445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AU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National Safety &amp; Qu</a:t>
              </a:r>
              <a:r>
                <a:rPr kumimoji="0" lang="en-AU" b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ali</a:t>
              </a:r>
              <a:r>
                <a:rPr kumimoji="0" lang="en-AU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ty Health Services Standards (NSQHSS)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12C9638-B191-4E18-9BAA-EAA3A07EE433}"/>
              </a:ext>
            </a:extLst>
          </p:cNvPr>
          <p:cNvGrpSpPr/>
          <p:nvPr/>
        </p:nvGrpSpPr>
        <p:grpSpPr>
          <a:xfrm>
            <a:off x="5921628" y="5284377"/>
            <a:ext cx="2428757" cy="1055199"/>
            <a:chOff x="805841" y="3421055"/>
            <a:chExt cx="2433728" cy="1055199"/>
          </a:xfrm>
        </p:grpSpPr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1F5AE3F9-7655-4DEE-8C66-A23043FF97CF}"/>
                </a:ext>
              </a:extLst>
            </p:cNvPr>
            <p:cNvSpPr/>
            <p:nvPr/>
          </p:nvSpPr>
          <p:spPr>
            <a:xfrm>
              <a:off x="805841" y="3421055"/>
              <a:ext cx="2433728" cy="1055199"/>
            </a:xfrm>
            <a:prstGeom prst="roundRect">
              <a:avLst>
                <a:gd name="adj" fmla="val 10000"/>
              </a:avLst>
            </a:prstGeom>
            <a:solidFill>
              <a:srgbClr val="393C71">
                <a:lumMod val="60000"/>
                <a:lumOff val="40000"/>
                <a:alpha val="90000"/>
              </a:srgbClr>
            </a:solidFill>
            <a:ln w="254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/>
            <a:lstStyle/>
            <a:p>
              <a:endParaRPr lang="en-AU"/>
            </a:p>
          </p:txBody>
        </p:sp>
        <p:sp>
          <p:nvSpPr>
            <p:cNvPr id="28" name="Rectangle: Rounded Corners 4">
              <a:extLst>
                <a:ext uri="{FF2B5EF4-FFF2-40B4-BE49-F238E27FC236}">
                  <a16:creationId xmlns:a16="http://schemas.microsoft.com/office/drawing/2014/main" id="{1BB32B8D-F35D-4B2E-96C1-11482DDC341B}"/>
                </a:ext>
              </a:extLst>
            </p:cNvPr>
            <p:cNvSpPr txBox="1"/>
            <p:nvPr/>
          </p:nvSpPr>
          <p:spPr>
            <a:xfrm>
              <a:off x="836747" y="3451961"/>
              <a:ext cx="2371916" cy="99338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36195" tIns="24130" rIns="36195" bIns="24130" numCol="1" spcCol="1270" anchor="ctr" anchorCtr="0">
              <a:noAutofit/>
            </a:bodyPr>
            <a:lstStyle/>
            <a:p>
              <a:pPr marL="0" marR="0" lvl="0" indent="0" algn="ctr" defTabSz="8445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AU" b="0" i="1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Guardianship &amp; </a:t>
              </a:r>
              <a:br>
                <a:rPr kumimoji="0" lang="en-AU" b="0" i="1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</a:br>
              <a:r>
                <a:rPr kumimoji="0" lang="en-AU" b="0" i="1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Administration </a:t>
              </a:r>
              <a:br>
                <a:rPr kumimoji="0" lang="en-AU" b="0" i="1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</a:br>
              <a:r>
                <a:rPr kumimoji="0" lang="en-AU" b="0" i="1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Act 1990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4A8161D-8356-1E22-4ED7-6A1049E01FBF}"/>
              </a:ext>
            </a:extLst>
          </p:cNvPr>
          <p:cNvSpPr txBox="1"/>
          <p:nvPr/>
        </p:nvSpPr>
        <p:spPr>
          <a:xfrm>
            <a:off x="255185" y="5599492"/>
            <a:ext cx="51979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2663" indent="-982663"/>
            <a:r>
              <a:rPr lang="en-AU" sz="1200" dirty="0"/>
              <a:t>Developed by: End-of-Life Care Program, Department of Health WA, </a:t>
            </a:r>
            <a:br>
              <a:rPr lang="en-AU" sz="1200" dirty="0"/>
            </a:br>
            <a:r>
              <a:rPr lang="en-AU" sz="1200" dirty="0"/>
              <a:t>Aug 2022. </a:t>
            </a:r>
          </a:p>
          <a:p>
            <a:pPr marL="982663" indent="-982663"/>
            <a:r>
              <a:rPr lang="en-AU" sz="1200" dirty="0"/>
              <a:t>Endorsed by:  Deputy Director General, Clinical Excellence Division, Department of Health</a:t>
            </a:r>
          </a:p>
          <a:p>
            <a:r>
              <a:rPr lang="en-AU" sz="1200" dirty="0"/>
              <a:t>Reviewed: Feb 2026</a:t>
            </a:r>
          </a:p>
        </p:txBody>
      </p:sp>
    </p:spTree>
    <p:extLst>
      <p:ext uri="{BB962C8B-B14F-4D97-AF65-F5344CB8AC3E}">
        <p14:creationId xmlns:p14="http://schemas.microsoft.com/office/powerpoint/2010/main" val="2850290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3C432BE-0CAE-4AC9-9729-BFF6A825B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2</a:t>
            </a:fld>
            <a:endParaRPr lang="en-AU"/>
          </a:p>
        </p:txBody>
      </p:sp>
      <p:pic>
        <p:nvPicPr>
          <p:cNvPr id="3" name="Picture 2" descr="C:\Users\he10732\Desktop\Take 5 (4).jpg">
            <a:extLst>
              <a:ext uri="{FF2B5EF4-FFF2-40B4-BE49-F238E27FC236}">
                <a16:creationId xmlns:a16="http://schemas.microsoft.com/office/drawing/2014/main" id="{C5CF3EDA-D6EC-4D76-996B-4C8EC18E5B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9080" y="0"/>
            <a:ext cx="1550372" cy="764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6BE36D1-56DB-4672-ABDE-3FF9343AE471}"/>
              </a:ext>
            </a:extLst>
          </p:cNvPr>
          <p:cNvSpPr txBox="1"/>
          <p:nvPr/>
        </p:nvSpPr>
        <p:spPr>
          <a:xfrm>
            <a:off x="160900" y="762576"/>
            <a:ext cx="5635236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3600" dirty="0">
                <a:solidFill>
                  <a:srgbClr val="5A247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Parts of the AHD</a:t>
            </a:r>
          </a:p>
          <a:p>
            <a:pPr>
              <a:defRPr/>
            </a:pPr>
            <a:endParaRPr lang="en-AU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AU" sz="2000" dirty="0">
                <a:latin typeface="Calibri" panose="020F0502020204030204" pitchFamily="34" charset="0"/>
                <a:cs typeface="Calibri" panose="020F0502020204030204" pitchFamily="34" charset="0"/>
              </a:rPr>
              <a:t>Part 1: My personal details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AU" sz="2000" dirty="0">
                <a:latin typeface="Calibri" panose="020F0502020204030204" pitchFamily="34" charset="0"/>
                <a:cs typeface="Calibri" panose="020F0502020204030204" pitchFamily="34" charset="0"/>
              </a:rPr>
              <a:t>Part 2: My health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AU" sz="2000" dirty="0">
                <a:latin typeface="Calibri" panose="020F0502020204030204" pitchFamily="34" charset="0"/>
                <a:cs typeface="Calibri" panose="020F0502020204030204" pitchFamily="34" charset="0"/>
              </a:rPr>
              <a:t>Part 3: My values and preferences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AU" sz="2000" dirty="0">
                <a:latin typeface="Calibri" panose="020F0502020204030204" pitchFamily="34" charset="0"/>
                <a:cs typeface="Calibri" panose="020F0502020204030204" pitchFamily="34" charset="0"/>
              </a:rPr>
              <a:t>Part 4: My AHD treatment decisions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AU" sz="2000" dirty="0">
                <a:latin typeface="Calibri" panose="020F0502020204030204" pitchFamily="34" charset="0"/>
                <a:cs typeface="Calibri" panose="020F0502020204030204" pitchFamily="34" charset="0"/>
              </a:rPr>
              <a:t>Part 5: People who helped me complete this form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AU" sz="2000" dirty="0">
                <a:latin typeface="Calibri" panose="020F0502020204030204" pitchFamily="34" charset="0"/>
                <a:cs typeface="Calibri" panose="020F0502020204030204" pitchFamily="34" charset="0"/>
              </a:rPr>
              <a:t>Part 6: Signature and witnessing</a:t>
            </a:r>
          </a:p>
          <a:p>
            <a:pPr lvl="0">
              <a:defRPr/>
            </a:pPr>
            <a:endParaRPr lang="en-AU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FFA3CEB-1FC6-E027-5E6E-2D6DF6B6BC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737" y="1034879"/>
            <a:ext cx="3332759" cy="4788242"/>
          </a:xfrm>
          <a:prstGeom prst="rect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8C04878-A8E8-B129-1BD2-444FB9124531}"/>
              </a:ext>
            </a:extLst>
          </p:cNvPr>
          <p:cNvSpPr txBox="1"/>
          <p:nvPr/>
        </p:nvSpPr>
        <p:spPr>
          <a:xfrm>
            <a:off x="160900" y="3573016"/>
            <a:ext cx="5491220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AU" sz="3200" dirty="0">
                <a:solidFill>
                  <a:srgbClr val="5A247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valid AHD has the following components:</a:t>
            </a:r>
          </a:p>
          <a:p>
            <a:pPr lvl="0">
              <a:defRPr/>
            </a:pPr>
            <a:endParaRPr lang="en-AU" sz="1200" dirty="0">
              <a:solidFill>
                <a:srgbClr val="5A247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AU" sz="2000" dirty="0">
                <a:latin typeface="Calibri" panose="020F0502020204030204" pitchFamily="34" charset="0"/>
                <a:cs typeface="Calibri" panose="020F0502020204030204" pitchFamily="34" charset="0"/>
              </a:rPr>
              <a:t>It is completed and signed by a competent adult, about themselves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AU" sz="2000" dirty="0">
                <a:latin typeface="Calibri" panose="020F0502020204030204" pitchFamily="34" charset="0"/>
                <a:cs typeface="Calibri" panose="020F0502020204030204" pitchFamily="34" charset="0"/>
              </a:rPr>
              <a:t>It contains at least one treatment decision in Part 4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AU" sz="2000" dirty="0">
                <a:latin typeface="Calibri" panose="020F0502020204030204" pitchFamily="34" charset="0"/>
                <a:cs typeface="Calibri" panose="020F0502020204030204" pitchFamily="34" charset="0"/>
              </a:rPr>
              <a:t>It is signed and witnessed.</a:t>
            </a:r>
          </a:p>
        </p:txBody>
      </p:sp>
    </p:spTree>
    <p:extLst>
      <p:ext uri="{BB962C8B-B14F-4D97-AF65-F5344CB8AC3E}">
        <p14:creationId xmlns:p14="http://schemas.microsoft.com/office/powerpoint/2010/main" val="4137702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D3CA740-3A54-41FF-A611-A02CA16E3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3</a:t>
            </a:fld>
            <a:endParaRPr lang="en-AU"/>
          </a:p>
        </p:txBody>
      </p:sp>
      <p:pic>
        <p:nvPicPr>
          <p:cNvPr id="3" name="Picture 2" descr="C:\Users\he10732\Desktop\Take 5 (4).jpg">
            <a:extLst>
              <a:ext uri="{FF2B5EF4-FFF2-40B4-BE49-F238E27FC236}">
                <a16:creationId xmlns:a16="http://schemas.microsoft.com/office/drawing/2014/main" id="{1B12A6E4-79C4-49F4-B727-4951C66359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9080" y="0"/>
            <a:ext cx="1550372" cy="764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1F331129-46A9-4788-9400-538FA69D4F50}"/>
              </a:ext>
            </a:extLst>
          </p:cNvPr>
          <p:cNvSpPr txBox="1">
            <a:spLocks/>
          </p:cNvSpPr>
          <p:nvPr/>
        </p:nvSpPr>
        <p:spPr>
          <a:xfrm>
            <a:off x="-960931" y="548680"/>
            <a:ext cx="9292502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4300" dirty="0">
                <a:solidFill>
                  <a:srgbClr val="5A247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my role with AHDs?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90D77E-E64B-457A-BAD2-D62978890FD8}"/>
              </a:ext>
            </a:extLst>
          </p:cNvPr>
          <p:cNvSpPr txBox="1"/>
          <p:nvPr/>
        </p:nvSpPr>
        <p:spPr>
          <a:xfrm>
            <a:off x="230567" y="1252255"/>
            <a:ext cx="8465364" cy="2464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>
                <a:solidFill>
                  <a:srgbClr val="4472C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LOCATING YOUR PATIENT’S AHD </a:t>
            </a:r>
          </a:p>
          <a:p>
            <a:r>
              <a:rPr lang="en-AU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Ask about AHDs as early as possible </a:t>
            </a:r>
          </a:p>
          <a:p>
            <a:pPr marL="285750" indent="-285750">
              <a:spcBef>
                <a:spcPts val="140"/>
              </a:spcBef>
              <a:buFont typeface="Arial" panose="020B0604020202020204" pitchFamily="34" charset="0"/>
              <a:buChar char="•"/>
            </a:pPr>
            <a:r>
              <a:rPr lang="en-AU" dirty="0">
                <a:solidFill>
                  <a:prstClr val="black"/>
                </a:solidFill>
                <a:latin typeface="Calibri" panose="020F0502020204030204"/>
              </a:rPr>
              <a:t>Ask your patient if they have an AHD. </a:t>
            </a:r>
          </a:p>
          <a:p>
            <a:pPr marL="285750" indent="-285750">
              <a:spcBef>
                <a:spcPts val="140"/>
              </a:spcBef>
              <a:buFont typeface="Arial" panose="020B0604020202020204" pitchFamily="34" charset="0"/>
              <a:buChar char="•"/>
            </a:pPr>
            <a:r>
              <a:rPr lang="en-AU" dirty="0">
                <a:solidFill>
                  <a:prstClr val="black"/>
                </a:solidFill>
                <a:latin typeface="Calibri" panose="020F0502020204030204"/>
              </a:rPr>
              <a:t>If they are unsure or cannot communicate:</a:t>
            </a:r>
          </a:p>
          <a:p>
            <a:pPr marL="742950" lvl="1" indent="-285750">
              <a:spcBef>
                <a:spcPts val="140"/>
              </a:spcBef>
              <a:buFont typeface="Arial" panose="020B0604020202020204" pitchFamily="34" charset="0"/>
              <a:buChar char="•"/>
            </a:pPr>
            <a:r>
              <a:rPr lang="en-AU" dirty="0">
                <a:solidFill>
                  <a:prstClr val="black"/>
                </a:solidFill>
                <a:latin typeface="Calibri" panose="020F0502020204030204"/>
              </a:rPr>
              <a:t>Ask their family/carer and/or GP</a:t>
            </a:r>
          </a:p>
          <a:p>
            <a:pPr marL="742950" lvl="1" indent="-285750">
              <a:spcBef>
                <a:spcPts val="140"/>
              </a:spcBef>
              <a:buFont typeface="Arial" panose="020B0604020202020204" pitchFamily="34" charset="0"/>
              <a:buChar char="•"/>
            </a:pPr>
            <a:r>
              <a:rPr lang="en-AU" dirty="0">
                <a:solidFill>
                  <a:prstClr val="black"/>
                </a:solidFill>
                <a:latin typeface="Calibri" panose="020F0502020204030204"/>
              </a:rPr>
              <a:t>Check patient records AND My Health Record.</a:t>
            </a:r>
          </a:p>
          <a:p>
            <a:pPr marL="285750" indent="-285750">
              <a:spcBef>
                <a:spcPts val="140"/>
              </a:spcBef>
              <a:buFont typeface="Arial" panose="020B0604020202020204" pitchFamily="34" charset="0"/>
              <a:buChar char="•"/>
            </a:pPr>
            <a:r>
              <a:rPr lang="en-AU" dirty="0">
                <a:solidFill>
                  <a:prstClr val="black"/>
                </a:solidFill>
                <a:latin typeface="Calibri" panose="020F0502020204030204"/>
                <a:cs typeface="Calibri" panose="020F0502020204030204" pitchFamily="34" charset="0"/>
              </a:rPr>
              <a:t>If they have an AHD, check that it still reflects their current thinking and choices.</a:t>
            </a:r>
            <a:endParaRPr lang="en-AU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7057DE-2F2B-5992-AAEA-6D117BDA8DDC}"/>
              </a:ext>
            </a:extLst>
          </p:cNvPr>
          <p:cNvSpPr txBox="1"/>
          <p:nvPr/>
        </p:nvSpPr>
        <p:spPr>
          <a:xfrm>
            <a:off x="244050" y="3586078"/>
            <a:ext cx="8792446" cy="29392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Store and communicate </a:t>
            </a:r>
          </a:p>
          <a:p>
            <a:pPr marL="285750" indent="-285750">
              <a:spcBef>
                <a:spcPts val="140"/>
              </a:spcBef>
              <a:buFont typeface="Arial" panose="020B0604020202020204" pitchFamily="34" charset="0"/>
              <a:buChar char="•"/>
            </a:pPr>
            <a:r>
              <a:rPr lang="en-AU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 patient has an AHD, raise a clinical alert and store AHD within patient’s record </a:t>
            </a:r>
            <a:r>
              <a:rPr lang="en-AU" dirty="0">
                <a:latin typeface="Calibri" panose="020F0502020204030204" pitchFamily="34" charset="0"/>
                <a:cs typeface="Calibri" panose="020F0502020204030204" pitchFamily="34" charset="0"/>
              </a:rPr>
              <a:t>according to your site’s policy, procedure or guidelines. </a:t>
            </a:r>
          </a:p>
          <a:p>
            <a:pPr marL="285750" indent="-285750">
              <a:spcBef>
                <a:spcPts val="140"/>
              </a:spcBef>
              <a:buFont typeface="Arial" panose="020B0604020202020204" pitchFamily="34" charset="0"/>
              <a:buChar char="•"/>
            </a:pPr>
            <a:r>
              <a:rPr lang="en-AU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Mention the AHD and other care planning documents/discussions in clinical handovers including: </a:t>
            </a:r>
          </a:p>
          <a:p>
            <a:pPr marL="742950" lvl="1" indent="-285750">
              <a:spcBef>
                <a:spcPts val="140"/>
              </a:spcBef>
              <a:buFont typeface="Arial" panose="020B0604020202020204" pitchFamily="34" charset="0"/>
              <a:buChar char="•"/>
            </a:pPr>
            <a:r>
              <a:rPr lang="en-AU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Referrals</a:t>
            </a:r>
          </a:p>
          <a:p>
            <a:pPr marL="742950" lvl="1" indent="-285750">
              <a:spcBef>
                <a:spcPts val="140"/>
              </a:spcBef>
              <a:buFont typeface="Arial" panose="020B0604020202020204" pitchFamily="34" charset="0"/>
              <a:buChar char="•"/>
            </a:pPr>
            <a:r>
              <a:rPr lang="en-AU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Discharge summaries</a:t>
            </a:r>
          </a:p>
          <a:p>
            <a:pPr marL="742950" lvl="1" indent="-285750">
              <a:spcBef>
                <a:spcPts val="140"/>
              </a:spcBef>
              <a:buFont typeface="Arial" panose="020B0604020202020204" pitchFamily="34" charset="0"/>
              <a:buChar char="•"/>
            </a:pPr>
            <a:r>
              <a:rPr lang="en-AU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Outpatient correspondence</a:t>
            </a:r>
          </a:p>
          <a:p>
            <a:pPr marL="285750" indent="-285750">
              <a:spcBef>
                <a:spcPts val="140"/>
              </a:spcBef>
              <a:buFont typeface="Arial" panose="020B0604020202020204" pitchFamily="34" charset="0"/>
              <a:buChar char="•"/>
            </a:pPr>
            <a:r>
              <a:rPr lang="en-AU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Check for patient consent to upload their AHD to their My Health Record and/or encourage and support them to do so.</a:t>
            </a:r>
          </a:p>
        </p:txBody>
      </p:sp>
    </p:spTree>
    <p:extLst>
      <p:ext uri="{BB962C8B-B14F-4D97-AF65-F5344CB8AC3E}">
        <p14:creationId xmlns:p14="http://schemas.microsoft.com/office/powerpoint/2010/main" val="3477743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2B76186-9023-4CB1-8B5C-89B13C15C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4</a:t>
            </a:fld>
            <a:endParaRPr lang="en-AU"/>
          </a:p>
        </p:txBody>
      </p:sp>
      <p:pic>
        <p:nvPicPr>
          <p:cNvPr id="3" name="Picture 2" descr="C:\Users\he10732\Desktop\Take 5 (4).jpg">
            <a:extLst>
              <a:ext uri="{FF2B5EF4-FFF2-40B4-BE49-F238E27FC236}">
                <a16:creationId xmlns:a16="http://schemas.microsoft.com/office/drawing/2014/main" id="{EB810000-37CC-470E-A8D7-B54ACE652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9080" y="0"/>
            <a:ext cx="1550372" cy="764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69BCD8F1-BD8E-4825-BA66-7C3641E98401}"/>
              </a:ext>
            </a:extLst>
          </p:cNvPr>
          <p:cNvSpPr txBox="1">
            <a:spLocks/>
          </p:cNvSpPr>
          <p:nvPr/>
        </p:nvSpPr>
        <p:spPr>
          <a:xfrm>
            <a:off x="-828600" y="174336"/>
            <a:ext cx="9292502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4300" dirty="0">
                <a:solidFill>
                  <a:srgbClr val="5A247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is my role with AHDs </a:t>
            </a:r>
            <a:r>
              <a:rPr lang="en-AU" sz="2800" dirty="0">
                <a:solidFill>
                  <a:srgbClr val="5A247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(cont.)?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367C2C-BEA4-4F9F-A7A3-9D5CF72A8876}"/>
              </a:ext>
            </a:extLst>
          </p:cNvPr>
          <p:cNvSpPr txBox="1"/>
          <p:nvPr/>
        </p:nvSpPr>
        <p:spPr>
          <a:xfrm>
            <a:off x="267310" y="939040"/>
            <a:ext cx="8609380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>
                <a:solidFill>
                  <a:srgbClr val="4472C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CARING FOR PATIENTS WITH AN AHD</a:t>
            </a:r>
          </a:p>
          <a:p>
            <a:r>
              <a:rPr lang="en-AU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Link with Goals of Patient Care (</a:t>
            </a:r>
            <a:r>
              <a:rPr lang="en-AU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GoPC</a:t>
            </a:r>
            <a:r>
              <a:rPr lang="en-AU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>
                <a:solidFill>
                  <a:prstClr val="black"/>
                </a:solidFill>
                <a:latin typeface="Calibri" panose="020F0502020204030204"/>
              </a:rPr>
              <a:t>Discuss content of AHDs/ advance care planning documents during </a:t>
            </a:r>
            <a:r>
              <a:rPr lang="en-AU" dirty="0" err="1">
                <a:solidFill>
                  <a:prstClr val="black"/>
                </a:solidFill>
                <a:latin typeface="Calibri" panose="020F0502020204030204"/>
              </a:rPr>
              <a:t>GoPC</a:t>
            </a:r>
            <a:r>
              <a:rPr lang="en-AU" dirty="0">
                <a:solidFill>
                  <a:prstClr val="black"/>
                </a:solidFill>
                <a:latin typeface="Calibri" panose="020F0502020204030204"/>
              </a:rPr>
              <a:t> discussions.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>
                <a:solidFill>
                  <a:prstClr val="black"/>
                </a:solidFill>
                <a:latin typeface="Calibri" panose="020F0502020204030204"/>
              </a:rPr>
              <a:t>Ensure </a:t>
            </a:r>
            <a:r>
              <a:rPr lang="en-AU" dirty="0" err="1">
                <a:solidFill>
                  <a:prstClr val="black"/>
                </a:solidFill>
                <a:latin typeface="Calibri" panose="020F0502020204030204"/>
              </a:rPr>
              <a:t>GoPC</a:t>
            </a:r>
            <a:r>
              <a:rPr lang="en-AU" dirty="0">
                <a:solidFill>
                  <a:prstClr val="black"/>
                </a:solidFill>
                <a:latin typeface="Calibri" panose="020F0502020204030204"/>
              </a:rPr>
              <a:t> forms align with the patient’s AHD. </a:t>
            </a:r>
            <a:endParaRPr lang="en-AU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AU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Enact &amp; follow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>
                <a:solidFill>
                  <a:prstClr val="black"/>
                </a:solidFill>
                <a:latin typeface="Calibri" panose="020F0502020204030204"/>
              </a:rPr>
              <a:t>If patient doesn’t have decision-making capacity, refer to their AHD and when relevant: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>
                <a:solidFill>
                  <a:prstClr val="black"/>
                </a:solidFill>
                <a:latin typeface="Calibri" panose="020F0502020204030204"/>
              </a:rPr>
              <a:t>comply with the treatment decisions outlined within the AHD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>
                <a:solidFill>
                  <a:prstClr val="black"/>
                </a:solidFill>
                <a:latin typeface="Calibri" panose="020F0502020204030204"/>
              </a:rPr>
              <a:t>provide care in accordance with their values and preferences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>
                <a:solidFill>
                  <a:prstClr val="black"/>
                </a:solidFill>
                <a:latin typeface="Calibri" panose="020F0502020204030204"/>
              </a:rPr>
              <a:t>engage with the social work team to support families/carers with patient values and preferences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>
                <a:solidFill>
                  <a:prstClr val="black"/>
                </a:solidFill>
                <a:latin typeface="Calibri" panose="020F0502020204030204"/>
              </a:rPr>
              <a:t>What if their AHD does not cover the treatment decision or they do not have an AHD?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AU" dirty="0">
                <a:solidFill>
                  <a:prstClr val="black"/>
                </a:solidFill>
                <a:latin typeface="Calibri" panose="020F0502020204030204"/>
              </a:rPr>
              <a:t>refer to the </a:t>
            </a:r>
            <a:r>
              <a:rPr lang="en-AU" dirty="0">
                <a:solidFill>
                  <a:prstClr val="black"/>
                </a:solidFill>
                <a:latin typeface="Calibri" panose="020F0502020204030204"/>
                <a:hlinkClick r:id="rId3"/>
              </a:rPr>
              <a:t>Hierarchy of treatment decision-makers</a:t>
            </a:r>
            <a:r>
              <a:rPr lang="en-AU" dirty="0">
                <a:solidFill>
                  <a:prstClr val="black"/>
                </a:solidFill>
                <a:latin typeface="Calibri" panose="020F0502020204030204"/>
              </a:rPr>
              <a:t> for the order in which you must consult decision-makers. </a:t>
            </a:r>
          </a:p>
          <a:p>
            <a:pPr>
              <a:spcBef>
                <a:spcPts val="600"/>
              </a:spcBef>
            </a:pPr>
            <a:r>
              <a:rPr lang="en-AU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Review </a:t>
            </a:r>
          </a:p>
          <a:p>
            <a:pPr marL="285750" indent="-28575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AU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Encourage patients to review their AHD when their health changes or at least every 2 - 5 years. </a:t>
            </a:r>
            <a:br>
              <a:rPr lang="en-AU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AU" dirty="0">
                <a:solidFill>
                  <a:srgbClr val="5A247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NB. An AHD cannot be changed once it is completed </a:t>
            </a:r>
            <a:r>
              <a:rPr lang="en-AU">
                <a:solidFill>
                  <a:srgbClr val="5A247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(signed </a:t>
            </a:r>
            <a:r>
              <a:rPr lang="en-AU" dirty="0">
                <a:solidFill>
                  <a:srgbClr val="5A247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witnessed). If the person still has decision-making capacity and wants to make a change, they need to make a new AHD.</a:t>
            </a:r>
            <a:endParaRPr lang="en-AU" dirty="0">
              <a:solidFill>
                <a:srgbClr val="5A2476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719268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85CF09C-09B5-4E71-943C-32ED71071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F8F17-669E-4508-8238-16CB05834727}" type="slidenum">
              <a:rPr lang="en-AU" smtClean="0"/>
              <a:t>5</a:t>
            </a:fld>
            <a:endParaRPr lang="en-AU"/>
          </a:p>
        </p:txBody>
      </p:sp>
      <p:pic>
        <p:nvPicPr>
          <p:cNvPr id="3" name="Picture 2" descr="C:\Users\he10732\Desktop\Take 5 (4).jpg">
            <a:extLst>
              <a:ext uri="{FF2B5EF4-FFF2-40B4-BE49-F238E27FC236}">
                <a16:creationId xmlns:a16="http://schemas.microsoft.com/office/drawing/2014/main" id="{85333CA8-5F91-4FC5-AA48-164CAD0205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9080" y="0"/>
            <a:ext cx="1550372" cy="764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947E102E-6CDB-4526-A27D-05F07EF17A95}"/>
              </a:ext>
            </a:extLst>
          </p:cNvPr>
          <p:cNvSpPr txBox="1">
            <a:spLocks/>
          </p:cNvSpPr>
          <p:nvPr/>
        </p:nvSpPr>
        <p:spPr>
          <a:xfrm>
            <a:off x="176593" y="116632"/>
            <a:ext cx="8928993" cy="1368151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4000" dirty="0">
                <a:solidFill>
                  <a:srgbClr val="5A247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can I assist patients to make </a:t>
            </a:r>
            <a:br>
              <a:rPr lang="en-AU" sz="4000" dirty="0">
                <a:solidFill>
                  <a:srgbClr val="5A2476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AU" sz="4000" dirty="0">
                <a:solidFill>
                  <a:srgbClr val="5A247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 AHD?</a:t>
            </a:r>
            <a:r>
              <a:rPr lang="en-AU" dirty="0">
                <a:solidFill>
                  <a:srgbClr val="5A2476"/>
                </a:solidFill>
                <a:latin typeface="+mn-lt"/>
              </a:rPr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4416EF-E384-48EC-A9C1-791FCB40572D}"/>
              </a:ext>
            </a:extLst>
          </p:cNvPr>
          <p:cNvSpPr/>
          <p:nvPr/>
        </p:nvSpPr>
        <p:spPr>
          <a:xfrm>
            <a:off x="107503" y="5805264"/>
            <a:ext cx="8928992" cy="723275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3175">
            <a:noFill/>
            <a:prstDash val="solid"/>
          </a:ln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b="1" i="0" u="none" strike="noStrike" kern="0" cap="none" spc="0" normalizeH="0" baseline="0" noProof="0" dirty="0">
                <a:ln>
                  <a:noFill/>
                </a:ln>
                <a:solidFill>
                  <a:srgbClr val="5A2476"/>
                </a:solidFill>
                <a:effectLst/>
                <a:uLnTx/>
                <a:uFillTx/>
                <a:latin typeface="Calibri"/>
              </a:rPr>
              <a:t>To learn more visit </a:t>
            </a:r>
            <a:r>
              <a:rPr kumimoji="0" lang="en-AU" b="0" i="0" u="sng" strike="noStrike" kern="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health.wa.gov.au/AHD   </a:t>
            </a:r>
            <a:endParaRPr kumimoji="0" lang="en-AU" b="0" i="0" u="sng" strike="noStrike" kern="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1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Department of Health WA Advance Care Planning Line: 9222 2300  </a:t>
            </a:r>
            <a:r>
              <a:rPr kumimoji="0" lang="en-AU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hlinkClick r:id="rId3"/>
              </a:rPr>
              <a:t>ACP@health.wa.gov.au</a:t>
            </a:r>
            <a:r>
              <a:rPr kumimoji="0" lang="en-AU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BD8A25-3063-4F2D-AFDA-86A479CCD77C}"/>
              </a:ext>
            </a:extLst>
          </p:cNvPr>
          <p:cNvSpPr txBox="1"/>
          <p:nvPr/>
        </p:nvSpPr>
        <p:spPr>
          <a:xfrm>
            <a:off x="176593" y="1303693"/>
            <a:ext cx="8790811" cy="4844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AU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Explain how AHDs inform health professionals </a:t>
            </a:r>
            <a:r>
              <a:rPr lang="en-AU" dirty="0">
                <a:solidFill>
                  <a:prstClr val="black"/>
                </a:solidFill>
                <a:latin typeface="Calibri" panose="020F0502020204030204"/>
              </a:rPr>
              <a:t>of a person’s values, beliefs and preferences should they lose the ability to communicate treatment decisions.</a:t>
            </a:r>
          </a:p>
          <a:p>
            <a:pPr marL="285750" indent="-285750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AU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Provide advice </a:t>
            </a:r>
            <a:r>
              <a:rPr lang="en-AU" dirty="0">
                <a:solidFill>
                  <a:prstClr val="black"/>
                </a:solidFill>
                <a:latin typeface="Calibri" panose="020F0502020204030204"/>
              </a:rPr>
              <a:t>to help patients make informed treatment decisions within their AHD e.g.</a:t>
            </a:r>
          </a:p>
          <a:p>
            <a:pPr marL="742950" lvl="1" indent="-285750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AU" dirty="0">
                <a:solidFill>
                  <a:prstClr val="black"/>
                </a:solidFill>
                <a:latin typeface="Calibri" panose="020F0502020204030204"/>
              </a:rPr>
              <a:t>answer questions regarding concerns about their health</a:t>
            </a:r>
          </a:p>
          <a:p>
            <a:pPr marL="742950" lvl="1" indent="-285750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AU" dirty="0">
                <a:solidFill>
                  <a:prstClr val="black"/>
                </a:solidFill>
                <a:latin typeface="Calibri" panose="020F0502020204030204"/>
              </a:rPr>
              <a:t>talk through options for future care.</a:t>
            </a:r>
          </a:p>
          <a:p>
            <a:pPr indent="-285750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AU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 patients to:</a:t>
            </a:r>
          </a:p>
          <a:p>
            <a:pPr marL="742950" lvl="1" indent="-285750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AU" dirty="0">
                <a:solidFill>
                  <a:prstClr val="black"/>
                </a:solidFill>
                <a:latin typeface="Calibri" panose="020F0502020204030204"/>
              </a:rPr>
              <a:t>services to support advance care planning discussions and complete AHDs:</a:t>
            </a:r>
          </a:p>
          <a:p>
            <a:pPr marL="1200150" lvl="2" indent="-285750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AU" dirty="0">
                <a:solidFill>
                  <a:prstClr val="black"/>
                </a:solidFill>
                <a:latin typeface="Calibri" panose="020F0502020204030204"/>
              </a:rPr>
              <a:t>Other departments or services within your hospital (e.g. ACP clinics) </a:t>
            </a:r>
          </a:p>
          <a:p>
            <a:pPr marL="1200150" lvl="2" indent="-285750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AU" dirty="0">
                <a:solidFill>
                  <a:prstClr val="black"/>
                </a:solidFill>
                <a:latin typeface="Calibri" panose="020F0502020204030204"/>
              </a:rPr>
              <a:t>Palliative Care WA 1300 551 704 for free community support:</a:t>
            </a:r>
          </a:p>
          <a:p>
            <a:pPr marL="1524000" lvl="3" indent="-285750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AU" dirty="0">
                <a:solidFill>
                  <a:prstClr val="black"/>
                </a:solidFill>
                <a:latin typeface="Calibri" panose="020F0502020204030204"/>
              </a:rPr>
              <a:t>advance care planning education workshops </a:t>
            </a:r>
          </a:p>
          <a:p>
            <a:pPr marL="1524000" lvl="3" indent="-285750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AU" dirty="0">
                <a:solidFill>
                  <a:prstClr val="black"/>
                </a:solidFill>
                <a:latin typeface="Calibri" panose="020F0502020204030204"/>
              </a:rPr>
              <a:t>Advance Care Planning Support Service for help with completing documents</a:t>
            </a:r>
          </a:p>
          <a:p>
            <a:pPr marL="742950" lvl="1" indent="-285750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AU" dirty="0">
                <a:solidFill>
                  <a:prstClr val="black"/>
                </a:solidFill>
                <a:latin typeface="Calibri" panose="020F0502020204030204"/>
                <a:hlinkClick r:id="rId4"/>
              </a:rPr>
              <a:t>healthywa.wa.gov.au/</a:t>
            </a:r>
            <a:r>
              <a:rPr lang="en-AU" dirty="0" err="1">
                <a:solidFill>
                  <a:prstClr val="black"/>
                </a:solidFill>
                <a:latin typeface="Calibri" panose="020F0502020204030204"/>
                <a:hlinkClick r:id="rId4"/>
              </a:rPr>
              <a:t>AdvanceHealthDirectives</a:t>
            </a:r>
            <a:r>
              <a:rPr lang="en-AU" dirty="0">
                <a:solidFill>
                  <a:prstClr val="black"/>
                </a:solidFill>
                <a:latin typeface="Calibri" panose="020F0502020204030204"/>
              </a:rPr>
              <a:t> for more information and: </a:t>
            </a:r>
          </a:p>
          <a:p>
            <a:pPr marL="1200150" lvl="2" indent="-285750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AU" dirty="0">
                <a:solidFill>
                  <a:prstClr val="black"/>
                </a:solidFill>
                <a:latin typeface="Calibri" panose="020F0502020204030204"/>
              </a:rPr>
              <a:t>a copy of the AHD </a:t>
            </a:r>
          </a:p>
          <a:p>
            <a:pPr marL="1200150" lvl="2" indent="-285750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AU" dirty="0">
                <a:solidFill>
                  <a:prstClr val="black"/>
                </a:solidFill>
                <a:latin typeface="Calibri" panose="020F0502020204030204"/>
              </a:rPr>
              <a:t>the </a:t>
            </a:r>
            <a:r>
              <a:rPr lang="en-AU" i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Guide to Making an Advance Health Directive in WA </a:t>
            </a:r>
            <a:r>
              <a:rPr lang="en-AU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instructions on completing AHDs</a:t>
            </a:r>
            <a:endParaRPr lang="en-AU" dirty="0">
              <a:solidFill>
                <a:prstClr val="black"/>
              </a:solidFill>
              <a:latin typeface="Calibri" panose="020F0502020204030204"/>
            </a:endParaRPr>
          </a:p>
          <a:p>
            <a:endParaRPr lang="en-AU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652648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Blank">
  <a:themeElements>
    <a:clrScheme name="Grey PMS 431">
      <a:dk1>
        <a:srgbClr val="000000"/>
      </a:dk1>
      <a:lt1>
        <a:srgbClr val="FFFFFF"/>
      </a:lt1>
      <a:dk2>
        <a:srgbClr val="464E56"/>
      </a:dk2>
      <a:lt2>
        <a:srgbClr val="FFFFFF"/>
      </a:lt2>
      <a:accent1>
        <a:srgbClr val="464E56"/>
      </a:accent1>
      <a:accent2>
        <a:srgbClr val="464E56"/>
      </a:accent2>
      <a:accent3>
        <a:srgbClr val="464E56"/>
      </a:accent3>
      <a:accent4>
        <a:srgbClr val="464E56"/>
      </a:accent4>
      <a:accent5>
        <a:srgbClr val="464E56"/>
      </a:accent5>
      <a:accent6>
        <a:srgbClr val="464E56"/>
      </a:accent6>
      <a:hlink>
        <a:srgbClr val="095489"/>
      </a:hlink>
      <a:folHlink>
        <a:srgbClr val="095489"/>
      </a:folHlink>
    </a:clrScheme>
    <a:fontScheme name="DoH 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6AC4ED8DA4CB45AD4DD29E42B97C1E" ma:contentTypeVersion="23" ma:contentTypeDescription="Create a new document." ma:contentTypeScope="" ma:versionID="07d9b8b71e061235bd72b4840f6b14e3">
  <xsd:schema xmlns:xsd="http://www.w3.org/2001/XMLSchema" xmlns:xs="http://www.w3.org/2001/XMLSchema" xmlns:p="http://schemas.microsoft.com/office/2006/metadata/properties" xmlns:ns2="f316e3a2-58a2-4770-a19e-571437efb71a" xmlns:ns3="60467dbe-e0bc-428a-a5cb-f62816cee8ba" targetNamespace="http://schemas.microsoft.com/office/2006/metadata/properties" ma:root="true" ma:fieldsID="80522cd83b1601619b254d23bbac5901" ns2:_="" ns3:_="">
    <xsd:import namespace="f316e3a2-58a2-4770-a19e-571437efb71a"/>
    <xsd:import namespace="60467dbe-e0bc-428a-a5cb-f62816cee8b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ApprovalStatus" minOccurs="0"/>
                <xsd:element ref="ns2:MediaServiceObjectDetectorVersions" minOccurs="0"/>
                <xsd:element ref="ns2:MediaServiceSearchProperties" minOccurs="0"/>
                <xsd:element ref="ns2:_Flow_Signoff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16e3a2-58a2-4770-a19e-571437efb7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9ad0fa5-9aee-46f1-99a6-b97bf4de3bd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ApprovalStatus" ma:index="24" nillable="true" ma:displayName="ApprovalStatus" ma:format="RadioButtons" ma:internalName="ApprovalStatus">
      <xsd:simpleType>
        <xsd:restriction base="dms:Choice">
          <xsd:enumeration value="Send"/>
          <xsd:enumeration value="Received"/>
        </xsd:restriction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Flow_SignoffStatus" ma:index="27" nillable="true" ma:displayName="Sign-off status" ma:internalName="Sign_x002d_off_x0020_status">
      <xsd:simpleType>
        <xsd:restriction base="dms:Text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467dbe-e0bc-428a-a5cb-f62816cee8b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cf4bf5e-86a9-460a-8305-0c086f15ef6d}" ma:internalName="TaxCatchAll" ma:showField="CatchAllData" ma:web="60467dbe-e0bc-428a-a5cb-f62816cee8b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316e3a2-58a2-4770-a19e-571437efb71a">
      <Terms xmlns="http://schemas.microsoft.com/office/infopath/2007/PartnerControls"/>
    </lcf76f155ced4ddcb4097134ff3c332f>
    <TaxCatchAll xmlns="60467dbe-e0bc-428a-a5cb-f62816cee8ba" xsi:nil="true"/>
    <ApprovalStatus xmlns="f316e3a2-58a2-4770-a19e-571437efb71a" xsi:nil="true"/>
    <_Flow_SignoffStatus xmlns="f316e3a2-58a2-4770-a19e-571437efb71a" xsi:nil="true"/>
  </documentManagement>
</p:properties>
</file>

<file path=customXml/itemProps1.xml><?xml version="1.0" encoding="utf-8"?>
<ds:datastoreItem xmlns:ds="http://schemas.openxmlformats.org/officeDocument/2006/customXml" ds:itemID="{687303FB-81BF-472D-B593-7D42AF99BD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16e3a2-58a2-4770-a19e-571437efb71a"/>
    <ds:schemaRef ds:uri="60467dbe-e0bc-428a-a5cb-f62816cee8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7F2DB72-8482-4176-B870-3DBDA54613E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36CAC45-9CB2-4B3F-A9AF-0B8F167DF590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f316e3a2-58a2-4770-a19e-571437efb71a"/>
    <ds:schemaRef ds:uri="http://www.w3.org/XML/1998/namespace"/>
    <ds:schemaRef ds:uri="http://purl.org/dc/terms/"/>
    <ds:schemaRef ds:uri="60467dbe-e0bc-428a-a5cb-f62816cee8ba"/>
    <ds:schemaRef ds:uri="http://schemas.microsoft.com/office/2006/metadata/properties"/>
    <ds:schemaRef ds:uri="http://purl.org/dc/elements/1.1/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13718</TotalTime>
  <Words>758</Words>
  <Application>Microsoft Office PowerPoint</Application>
  <PresentationFormat>On-screen Show (4:3)</PresentationFormat>
  <Paragraphs>75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Blank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Department of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of Health Standard Screen PowerPoint Template</dc:title>
  <dc:creator>parnell;andy</dc:creator>
  <cp:keywords>Department of Health</cp:keywords>
  <dc:description>Department of Health</dc:description>
  <cp:lastModifiedBy>Deprazer, Nicole</cp:lastModifiedBy>
  <cp:revision>26</cp:revision>
  <dcterms:created xsi:type="dcterms:W3CDTF">2016-03-22T03:45:32Z</dcterms:created>
  <dcterms:modified xsi:type="dcterms:W3CDTF">2026-03-05T06:19:38Z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0x0101004A6AC4ED8DA4CB45AD4DD29E42B97C1E</vt:lpwstr>
  </property>
  <property fmtid="{D5CDD505-2E9C-101B-9397-08002B2CF9AE}" pid="3" name="_dlc_DocIdItemGuid">
    <vt:lpwstr>da0ef107-a9bb-4f39-b45f-37c178ccd149</vt:lpwstr>
  </property>
  <property fmtid="{D5CDD505-2E9C-101B-9397-08002B2CF9AE}" pid="4" name="MediaServiceImageTags">
    <vt:lpwstr/>
  </property>
</Properties>
</file>